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30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46d0bc105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46d0bc105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46d0bc105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46d0bc105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이메일 비밀번호 찾기 폼 →  이메일 코드 설명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46d0bc105_8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46d0bc105_8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46d0bc105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46d0bc105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46d0bc105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46d0bc105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46d0bc105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46d0bc105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46d0bc105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46d0bc105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46d0bc105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46d0bc105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6d0bc105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6d0bc105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46d0bc105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46d0bc105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6d0bc10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6d0bc10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46d0bc105_3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46d0bc105_3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46d0bc105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46d0bc105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46d0bc105_3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46d0bc105_3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46d0bc105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46d0bc105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46d0bc105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46d0bc105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46d0bc105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46d0bc105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46d0bc105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46d0bc105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46d0bc105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46d0bc105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46d0bc105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46d0bc105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46d0bc105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46d0bc105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46d0bc1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46d0bc1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46d0bc10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46d0bc10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46d0bc10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46d0bc10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46d0bc105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46d0bc105_1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46d0bc105_1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46d0bc105_1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46d0bc105_1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46d0bc105_1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46d0bc105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46d0bc105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46d0bc105_1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46d0bc105_1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6d0bc105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346d0bc105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46d0bc105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46d0bc105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46d0bc105_1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46d0bc105_1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6d0bc10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6d0bc10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46d0bc105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346d0bc105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346d0bc105_1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346d0bc105_1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46d0bc105_1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46d0bc105_1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46d0bc105_1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346d0bc105_1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46d0bc105_1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346d0bc105_1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46d0bc105_1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46d0bc105_1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46d0bc105_1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46d0bc105_1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46d0bc10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46d0bc10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46d0bc105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346d0bc105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46d0bc105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46d0bc105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46d0bc10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46d0bc10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46d0bc10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346d0bc10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46d0bc10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46d0bc10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49개 테이블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46d0bc10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46d0bc10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46d0bc105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46d0bc105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46d0bc105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46d0bc105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07794" y="-577074"/>
            <a:ext cx="20512887" cy="693977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88350" y="3689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45" b="1">
                <a:latin typeface="Malgun Gothic"/>
                <a:ea typeface="Malgun Gothic"/>
                <a:cs typeface="Malgun Gothic"/>
                <a:sym typeface="Malgun Gothic"/>
              </a:rPr>
              <a:t>김민성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, 김상기, 오이삭, 이연주, 이호석, 최선하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5550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/>
              <a:t>Ⅲ. 핵심 기능 설명 - 회원가입</a:t>
            </a:r>
            <a:endParaRPr sz="122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550" y="448875"/>
            <a:ext cx="5688763" cy="442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721" y="-40700"/>
            <a:ext cx="59466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5550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/>
              <a:t>Ⅲ. 핵심 기능 설명 - 로그인</a:t>
            </a:r>
            <a:endParaRPr sz="1220"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75" y="456275"/>
            <a:ext cx="7514750" cy="4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13" y="456275"/>
            <a:ext cx="8538174" cy="45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263" y="1525650"/>
            <a:ext cx="54387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963" y="728650"/>
            <a:ext cx="8715375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559597"/>
            <a:ext cx="9144000" cy="172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9482" y="-55500"/>
            <a:ext cx="593348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841" y="-55500"/>
            <a:ext cx="70796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22425" y="1525638"/>
            <a:ext cx="51244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5550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/>
              <a:t>Ⅲ. 핵심 기능 설명 - 이메일 비밀번호 찾기</a:t>
            </a:r>
            <a:endParaRPr sz="12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220"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50" y="522875"/>
            <a:ext cx="4514292" cy="44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4507025" y="806675"/>
            <a:ext cx="4262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1 . 패스워드 찾기 폼 출력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2. 사용자 입력값 DB 비교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3. 맞다면 변경 안내 메일 발송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4. 안내메일 유효성 검사 후 맞다면 변경 폼 실행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5. 비밀번호 변경</a:t>
            </a:r>
            <a:endParaRPr sz="1600"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13" y="-32875"/>
            <a:ext cx="79724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138" y="715313"/>
            <a:ext cx="458152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3850" y="376913"/>
            <a:ext cx="6648450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625" y="1254975"/>
            <a:ext cx="49149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75" y="101423"/>
            <a:ext cx="9143999" cy="494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5550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/>
              <a:t>Ⅲ. 핵심 기능 설명 - API</a:t>
            </a:r>
            <a:endParaRPr sz="12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220"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300" y="414875"/>
            <a:ext cx="6412051" cy="4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9983"/>
            <a:ext cx="9144000" cy="426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5" y="1526626"/>
            <a:ext cx="9143999" cy="14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25" y="219267"/>
            <a:ext cx="9144000" cy="494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50" y="70300"/>
            <a:ext cx="82221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4643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판매글 등록 (최선하)</a:t>
            </a:r>
            <a:endParaRPr sz="1220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62" y="621851"/>
            <a:ext cx="4434174" cy="42495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25"/>
          <p:cNvSpPr txBox="1"/>
          <p:nvPr/>
        </p:nvSpPr>
        <p:spPr>
          <a:xfrm>
            <a:off x="3779600" y="251075"/>
            <a:ext cx="39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219" y="1433819"/>
            <a:ext cx="4588676" cy="26255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0" name="Google Shape;170;p25"/>
          <p:cNvCxnSpPr/>
          <p:nvPr/>
        </p:nvCxnSpPr>
        <p:spPr>
          <a:xfrm>
            <a:off x="2680325" y="1452125"/>
            <a:ext cx="2232600" cy="834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4643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판매글 등록 (최선하)</a:t>
            </a:r>
            <a:endParaRPr sz="122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5" y="1523575"/>
            <a:ext cx="3548899" cy="1789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225" y="568225"/>
            <a:ext cx="5339249" cy="4358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26"/>
          <p:cNvSpPr/>
          <p:nvPr/>
        </p:nvSpPr>
        <p:spPr>
          <a:xfrm>
            <a:off x="4456800" y="1177375"/>
            <a:ext cx="515700" cy="34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6554900" y="3101025"/>
            <a:ext cx="515700" cy="346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4643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판매글 등록 (최선하)</a:t>
            </a:r>
            <a:endParaRPr sz="122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6775"/>
            <a:ext cx="8839199" cy="906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6" name="Google Shape;186;p27"/>
          <p:cNvSpPr/>
          <p:nvPr/>
        </p:nvSpPr>
        <p:spPr>
          <a:xfrm>
            <a:off x="3677800" y="644625"/>
            <a:ext cx="217200" cy="2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5899800" y="644625"/>
            <a:ext cx="217200" cy="2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7911500" y="644625"/>
            <a:ext cx="217200" cy="2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669229"/>
            <a:ext cx="3303668" cy="33557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1868" y="1669225"/>
            <a:ext cx="4849733" cy="23708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1" name="Google Shape;191;p27"/>
          <p:cNvSpPr/>
          <p:nvPr/>
        </p:nvSpPr>
        <p:spPr>
          <a:xfrm>
            <a:off x="6480250" y="2103550"/>
            <a:ext cx="699000" cy="4206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7226675" y="2225675"/>
            <a:ext cx="1798200" cy="126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카테고리를 선택하면 카테고리에 맞는 제조사 리스트가 출력되도록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150" y="644613"/>
            <a:ext cx="6388349" cy="43500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6750" y="2557813"/>
            <a:ext cx="4604099" cy="706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" name="Google Shape;195;p27"/>
          <p:cNvSpPr/>
          <p:nvPr/>
        </p:nvSpPr>
        <p:spPr>
          <a:xfrm>
            <a:off x="3425350" y="2805988"/>
            <a:ext cx="536100" cy="203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4643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판매글 등록 (최선하)</a:t>
            </a:r>
            <a:endParaRPr sz="1220"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681800"/>
            <a:ext cx="5417225" cy="29824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375" y="1886400"/>
            <a:ext cx="5090875" cy="23725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3" name="Google Shape;203;p28"/>
          <p:cNvSpPr/>
          <p:nvPr/>
        </p:nvSpPr>
        <p:spPr>
          <a:xfrm>
            <a:off x="800700" y="1302850"/>
            <a:ext cx="183300" cy="427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4290350" y="2391675"/>
            <a:ext cx="183300" cy="427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4643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판매글 등록 (최선하)</a:t>
            </a:r>
            <a:endParaRPr sz="1220"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62" y="621851"/>
            <a:ext cx="4434174" cy="42495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025" y="566375"/>
            <a:ext cx="5685349" cy="31860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2" name="Google Shape;212;p29"/>
          <p:cNvCxnSpPr/>
          <p:nvPr/>
        </p:nvCxnSpPr>
        <p:spPr>
          <a:xfrm>
            <a:off x="2700675" y="2266400"/>
            <a:ext cx="1330200" cy="617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" name="Google Shape;213;p29"/>
          <p:cNvSpPr txBox="1"/>
          <p:nvPr/>
        </p:nvSpPr>
        <p:spPr>
          <a:xfrm>
            <a:off x="4892425" y="4078175"/>
            <a:ext cx="3888300" cy="785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물품검색 할때처럼 Controller 로 처리해서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이 창을 다시 요청하면 위에 입력했던 값이 전부 사라지는 문제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4643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판매글 등록 (최선하)</a:t>
            </a:r>
            <a:endParaRPr sz="1220"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375" y="2232400"/>
            <a:ext cx="2992601" cy="27295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500" y="884050"/>
            <a:ext cx="3753125" cy="40971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1" name="Google Shape;221;p30"/>
          <p:cNvCxnSpPr/>
          <p:nvPr/>
        </p:nvCxnSpPr>
        <p:spPr>
          <a:xfrm rot="10800000" flipH="1">
            <a:off x="2795675" y="2232600"/>
            <a:ext cx="2653200" cy="651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51" y="918324"/>
            <a:ext cx="5102051" cy="1264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0" y="363435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dirty="0">
                <a:solidFill>
                  <a:schemeClr val="dk1"/>
                </a:solidFill>
              </a:rPr>
              <a:t>목 차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15575" y="1219650"/>
            <a:ext cx="770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dk1"/>
                </a:solidFill>
              </a:rPr>
              <a:t>Ⅰ.	프로젝트 소개</a:t>
            </a:r>
            <a:r>
              <a:rPr lang="ko" sz="2100" dirty="0">
                <a:solidFill>
                  <a:schemeClr val="dk1"/>
                </a:solidFill>
              </a:rPr>
              <a:t> </a:t>
            </a:r>
            <a:endParaRPr sz="2100" dirty="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515575" y="2076150"/>
            <a:ext cx="770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dk1"/>
                </a:solidFill>
              </a:rPr>
              <a:t>Ⅱ.</a:t>
            </a:r>
            <a:r>
              <a:rPr lang="ko" sz="2400" dirty="0">
                <a:solidFill>
                  <a:schemeClr val="dk1"/>
                </a:solidFill>
              </a:rPr>
              <a:t>	</a:t>
            </a:r>
            <a:r>
              <a:rPr lang="ko" sz="1700" dirty="0">
                <a:solidFill>
                  <a:schemeClr val="dk1"/>
                </a:solidFill>
              </a:rPr>
              <a:t>프로젝트 기획 및 구성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15575" y="2954875"/>
            <a:ext cx="770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dk1"/>
                </a:solidFill>
              </a:rPr>
              <a:t>Ⅲ.</a:t>
            </a:r>
            <a:r>
              <a:rPr lang="ko" sz="2400" dirty="0">
                <a:solidFill>
                  <a:schemeClr val="dk1"/>
                </a:solidFill>
              </a:rPr>
              <a:t>	핵심 </a:t>
            </a:r>
            <a:r>
              <a:rPr lang="ko" sz="1700" dirty="0">
                <a:solidFill>
                  <a:schemeClr val="dk1"/>
                </a:solidFill>
              </a:rPr>
              <a:t>기능 설명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60050" y="3833600"/>
            <a:ext cx="770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dirty="0">
                <a:solidFill>
                  <a:schemeClr val="dk1"/>
                </a:solidFill>
              </a:rPr>
              <a:t>Ⅳ.	Application 시연 및 질의응답 </a:t>
            </a: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4643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판매글 등록 (최선하)</a:t>
            </a:r>
            <a:endParaRPr sz="1220"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75" y="628012"/>
            <a:ext cx="3502024" cy="38874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425" y="1519974"/>
            <a:ext cx="5581499" cy="3171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0" name="Google Shape;230;p31"/>
          <p:cNvSpPr/>
          <p:nvPr/>
        </p:nvSpPr>
        <p:spPr>
          <a:xfrm>
            <a:off x="3460575" y="3317425"/>
            <a:ext cx="673500" cy="35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6853800" y="3671075"/>
            <a:ext cx="210600" cy="311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7747150" y="3671075"/>
            <a:ext cx="210600" cy="311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5978975" y="4041550"/>
            <a:ext cx="28206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얻어낸 위도와 경도값을 가져가야한다</a:t>
            </a:r>
            <a:endParaRPr sz="1200"/>
          </a:p>
        </p:txBody>
      </p:sp>
      <p:sp>
        <p:nvSpPr>
          <p:cNvPr id="234" name="Google Shape;234;p31"/>
          <p:cNvSpPr txBox="1"/>
          <p:nvPr/>
        </p:nvSpPr>
        <p:spPr>
          <a:xfrm>
            <a:off x="4420450" y="2357575"/>
            <a:ext cx="4260600" cy="123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접속한 사용자의 위치정보(위도/경도)에서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판매상품의 위치(위도/경도)가 가까운 물품 들을 선정하여 우선적으로 메인화면에서 보여주기 위함</a:t>
            </a:r>
            <a:endParaRPr sz="1700"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788" y="1753250"/>
            <a:ext cx="8778426" cy="19934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4643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판매글 등록 (최선하)</a:t>
            </a:r>
            <a:endParaRPr sz="1220"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700" y="639900"/>
            <a:ext cx="2636325" cy="42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1250275" y="2947000"/>
            <a:ext cx="23913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등록일 기준 최대 +3일 까지</a:t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2121775" y="3426900"/>
            <a:ext cx="261000" cy="269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400" y="538875"/>
            <a:ext cx="2723300" cy="43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/>
          <p:nvPr/>
        </p:nvSpPr>
        <p:spPr>
          <a:xfrm>
            <a:off x="6559075" y="3266925"/>
            <a:ext cx="286200" cy="3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 txBox="1"/>
          <p:nvPr/>
        </p:nvSpPr>
        <p:spPr>
          <a:xfrm>
            <a:off x="5506600" y="2787825"/>
            <a:ext cx="2374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시작일부터 최대+5일 까지</a:t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3600" y="0"/>
            <a:ext cx="5102509" cy="514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4643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판매글 등록 (최선하)</a:t>
            </a:r>
            <a:endParaRPr sz="1220"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25" y="790250"/>
            <a:ext cx="3257550" cy="29432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3"/>
          <p:cNvSpPr txBox="1"/>
          <p:nvPr/>
        </p:nvSpPr>
        <p:spPr>
          <a:xfrm>
            <a:off x="425650" y="1827763"/>
            <a:ext cx="31827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판매글을 등록하고 있는 현재 시간 이후부터 시간을 선택할 수 있도록</a:t>
            </a:r>
            <a:endParaRPr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600" y="790250"/>
            <a:ext cx="3209925" cy="293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33"/>
          <p:cNvSpPr txBox="1"/>
          <p:nvPr/>
        </p:nvSpPr>
        <p:spPr>
          <a:xfrm>
            <a:off x="4403625" y="1827775"/>
            <a:ext cx="21639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거래 시작시간보다 최소 1시간 뒤에 종료 가능</a:t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199" y="0"/>
            <a:ext cx="5392842" cy="51434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4643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판매글 등록 (최선하)</a:t>
            </a:r>
            <a:endParaRPr sz="1220"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75800"/>
            <a:ext cx="7965974" cy="14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525" y="775800"/>
            <a:ext cx="6460950" cy="3861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838" y="-87875"/>
            <a:ext cx="5794274" cy="51435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6" name="Google Shape;266;p34"/>
          <p:cNvSpPr/>
          <p:nvPr/>
        </p:nvSpPr>
        <p:spPr>
          <a:xfrm>
            <a:off x="5102450" y="3435325"/>
            <a:ext cx="378900" cy="294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4"/>
          <p:cNvSpPr txBox="1"/>
          <p:nvPr/>
        </p:nvSpPr>
        <p:spPr>
          <a:xfrm>
            <a:off x="5607650" y="3274825"/>
            <a:ext cx="16839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사진과 함께 form 값 모두 전송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4643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판매글 등록 (최선하)</a:t>
            </a:r>
            <a:endParaRPr sz="1220"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0" y="649475"/>
            <a:ext cx="8015726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/>
          <p:nvPr/>
        </p:nvSpPr>
        <p:spPr>
          <a:xfrm>
            <a:off x="5944450" y="3721600"/>
            <a:ext cx="606300" cy="37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50" y="2443402"/>
            <a:ext cx="5857851" cy="1813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김상기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1"/>
          </p:nvPr>
        </p:nvSpPr>
        <p:spPr>
          <a:xfrm>
            <a:off x="311700" y="1130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1674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구매제안</a:t>
            </a:r>
            <a:endParaRPr sz="1220"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50" y="1017725"/>
            <a:ext cx="7870899" cy="2791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36"/>
          <p:cNvSpPr txBox="1"/>
          <p:nvPr/>
        </p:nvSpPr>
        <p:spPr>
          <a:xfrm>
            <a:off x="4385025" y="1803050"/>
            <a:ext cx="26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포인트가 없으면 제안 불가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3969850" y="1899350"/>
            <a:ext cx="355800" cy="20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474325" y="1855800"/>
            <a:ext cx="2892600" cy="40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50" y="1047875"/>
            <a:ext cx="4905924" cy="3357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850" y="2047875"/>
            <a:ext cx="5082150" cy="30956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김상기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1674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/>
              <a:t>Ⅲ. 핵심 기능 설명 - 입찰</a:t>
            </a:r>
            <a:endParaRPr sz="1220"/>
          </a:p>
        </p:txBody>
      </p:sp>
      <p:sp>
        <p:nvSpPr>
          <p:cNvPr id="295" name="Google Shape;295;p37"/>
          <p:cNvSpPr txBox="1"/>
          <p:nvPr/>
        </p:nvSpPr>
        <p:spPr>
          <a:xfrm>
            <a:off x="4202200" y="1332700"/>
            <a:ext cx="26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입찰목록이 존재하는지 확인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3809350" y="1429000"/>
            <a:ext cx="355800" cy="20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6133300" y="2467950"/>
            <a:ext cx="355800" cy="20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 txBox="1"/>
          <p:nvPr/>
        </p:nvSpPr>
        <p:spPr>
          <a:xfrm>
            <a:off x="6489100" y="2234288"/>
            <a:ext cx="263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입찰목록에 존재한다면 현재입찰가격확인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228850" y="3715425"/>
            <a:ext cx="3232200" cy="40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7"/>
          <p:cNvSpPr txBox="1"/>
          <p:nvPr/>
        </p:nvSpPr>
        <p:spPr>
          <a:xfrm>
            <a:off x="628525" y="4435500"/>
            <a:ext cx="326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즉시구매가보다 높게 입찰 불가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235675" y="4531800"/>
            <a:ext cx="355800" cy="20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4500"/>
            <a:ext cx="8839199" cy="32165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김상기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1674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/>
              <a:t>Ⅲ. 핵심 기능 설명 - 입찰</a:t>
            </a:r>
            <a:endParaRPr sz="1220"/>
          </a:p>
        </p:txBody>
      </p:sp>
      <p:sp>
        <p:nvSpPr>
          <p:cNvPr id="309" name="Google Shape;309;p38"/>
          <p:cNvSpPr/>
          <p:nvPr/>
        </p:nvSpPr>
        <p:spPr>
          <a:xfrm>
            <a:off x="6274125" y="1875900"/>
            <a:ext cx="355800" cy="20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 txBox="1"/>
          <p:nvPr/>
        </p:nvSpPr>
        <p:spPr>
          <a:xfrm>
            <a:off x="6671800" y="1452588"/>
            <a:ext cx="2638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입찰목록에 존재, 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기존에 입찰한 최고가 보다 높은 경우에만 구매제안가능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5025800" y="3105325"/>
            <a:ext cx="355800" cy="20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8"/>
          <p:cNvSpPr txBox="1"/>
          <p:nvPr/>
        </p:nvSpPr>
        <p:spPr>
          <a:xfrm>
            <a:off x="5426050" y="2941675"/>
            <a:ext cx="378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입찰목록에 없으며, 시작가격보다 높다면 구매제안가능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474325" y="1779600"/>
            <a:ext cx="5225100" cy="40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 txBox="1"/>
          <p:nvPr/>
        </p:nvSpPr>
        <p:spPr>
          <a:xfrm>
            <a:off x="702925" y="2922600"/>
            <a:ext cx="3167400" cy="40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0" y="1047875"/>
            <a:ext cx="413372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김상기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1674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/>
              <a:t>Ⅲ. 핵심 기능 설명 - 직거래 위치 전송</a:t>
            </a:r>
            <a:endParaRPr sz="1220"/>
          </a:p>
        </p:txBody>
      </p:sp>
      <p:sp>
        <p:nvSpPr>
          <p:cNvPr id="322" name="Google Shape;322;p39"/>
          <p:cNvSpPr/>
          <p:nvPr/>
        </p:nvSpPr>
        <p:spPr>
          <a:xfrm>
            <a:off x="3906675" y="2631075"/>
            <a:ext cx="355800" cy="20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950" y="824400"/>
            <a:ext cx="45834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474325" y="2505050"/>
            <a:ext cx="2350200" cy="40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김상기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1674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/>
              <a:t>Ⅲ. 핵심 기능 설명 - 직거래 거리순으로 나열</a:t>
            </a:r>
            <a:endParaRPr sz="1220"/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5" y="1047875"/>
            <a:ext cx="879752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/>
        </p:nvSpPr>
        <p:spPr>
          <a:xfrm>
            <a:off x="7945000" y="1907250"/>
            <a:ext cx="1165200" cy="40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0"/>
          <p:cNvSpPr/>
          <p:nvPr/>
        </p:nvSpPr>
        <p:spPr>
          <a:xfrm rot="6775926">
            <a:off x="7867692" y="2631765"/>
            <a:ext cx="355713" cy="20755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0"/>
          <p:cNvSpPr txBox="1"/>
          <p:nvPr/>
        </p:nvSpPr>
        <p:spPr>
          <a:xfrm>
            <a:off x="6323475" y="3083100"/>
            <a:ext cx="116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LAT : 위도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LON : 경도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70600" y="516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 b="1"/>
              <a:t>· 중고 컴퓨터 부품 거래를 위한 Web Application 개발</a:t>
            </a:r>
            <a:endParaRPr sz="2020" b="1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229500" y="1047875"/>
            <a:ext cx="8602800" cy="35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컴퓨터 부품 수요 증가, 비약적인 신제품 가격 상승으로 인한 신제품 구매의욕 저하</a:t>
            </a:r>
            <a:endParaRPr sz="130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/>
              <a:t>정보 비대칭 심화(사기, 불량품)로 인한</a:t>
            </a:r>
            <a:r>
              <a:rPr lang="ko" sz="1300">
                <a:solidFill>
                  <a:schemeClr val="dk1"/>
                </a:solidFill>
              </a:rPr>
              <a:t> </a:t>
            </a:r>
            <a:r>
              <a:rPr lang="ko" sz="1300">
                <a:highlight>
                  <a:schemeClr val="lt1"/>
                </a:highlight>
              </a:rPr>
              <a:t>중고 부품 구매자의 신뢰도 저하</a:t>
            </a:r>
            <a:endParaRPr sz="13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/>
              <a:t>→</a:t>
            </a:r>
            <a:r>
              <a:rPr lang="ko" sz="1300"/>
              <a:t> </a:t>
            </a:r>
            <a:r>
              <a:rPr lang="ko" sz="1300" b="1" u="sng">
                <a:solidFill>
                  <a:srgbClr val="4A86E8"/>
                </a:solidFill>
              </a:rPr>
              <a:t>전문적인 컴퓨터 중고 부품 거래 플랫폼의 필요성 증대</a:t>
            </a:r>
            <a:endParaRPr sz="1300" b="1" u="sng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네이버 쇼핑 API 과 자체적으로 계산한 가격 시스템을 활용해 </a:t>
            </a:r>
            <a:r>
              <a:rPr lang="ko" sz="1300" b="1" u="sng"/>
              <a:t>합리적인 중고 가격을 제공</a:t>
            </a:r>
            <a:endParaRPr sz="1300" b="1"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직거래와 배송거래중 선호하는 거래를 사용자가 직접 선택할 수 있음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판매자 구매자 모두가 확인 코드를 입력해야 하는 시스템을 도입하여 </a:t>
            </a:r>
            <a:r>
              <a:rPr lang="ko" sz="1300" b="1" u="sng"/>
              <a:t>신뢰할 수 있는 안전 거래 진행</a:t>
            </a:r>
            <a:endParaRPr sz="1300" b="1"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예상 결과 : </a:t>
            </a:r>
            <a:r>
              <a:rPr lang="ko" sz="1600" b="1">
                <a:solidFill>
                  <a:schemeClr val="dk1"/>
                </a:solidFill>
              </a:rPr>
              <a:t>중고 컴퓨터 부품에 대한 명확한 정보를 바탕으로 사용자들의 신뢰도 상승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                  </a:t>
            </a:r>
            <a:r>
              <a:rPr lang="ko" sz="1600" b="1">
                <a:solidFill>
                  <a:schemeClr val="dk1"/>
                </a:solidFill>
              </a:rPr>
              <a:t>중고 컴퓨터 부품 가격의 안정성 확보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623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720"/>
              <a:t>Ⅰ. 프로젝트 소개</a:t>
            </a:r>
            <a:endParaRPr sz="172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/>
          <p:nvPr/>
        </p:nvSpPr>
        <p:spPr>
          <a:xfrm>
            <a:off x="290600" y="988025"/>
            <a:ext cx="5317800" cy="1648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오이삭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26076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POINT</a:t>
            </a:r>
            <a:endParaRPr sz="1220"/>
          </a:p>
        </p:txBody>
      </p:sp>
      <p:pic>
        <p:nvPicPr>
          <p:cNvPr id="342" name="Google Shape;342;p41"/>
          <p:cNvPicPr preferRelativeResize="0"/>
          <p:nvPr/>
        </p:nvPicPr>
        <p:blipFill rotWithShape="1">
          <a:blip r:embed="rId3">
            <a:alphaModFix/>
          </a:blip>
          <a:srcRect l="5240"/>
          <a:stretch/>
        </p:blipFill>
        <p:spPr>
          <a:xfrm>
            <a:off x="493375" y="1032775"/>
            <a:ext cx="2247401" cy="1535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" name="Google Shape;343;p41"/>
          <p:cNvSpPr txBox="1"/>
          <p:nvPr/>
        </p:nvSpPr>
        <p:spPr>
          <a:xfrm>
            <a:off x="2775175" y="1047875"/>
            <a:ext cx="418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344" name="Google Shape;3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450" y="1047875"/>
            <a:ext cx="2192325" cy="1535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5" name="Google Shape;345;p41"/>
          <p:cNvSpPr/>
          <p:nvPr/>
        </p:nvSpPr>
        <p:spPr>
          <a:xfrm>
            <a:off x="2810613" y="1547400"/>
            <a:ext cx="333000" cy="304200"/>
          </a:xfrm>
          <a:prstGeom prst="plus">
            <a:avLst>
              <a:gd name="adj" fmla="val 36004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346" name="Google Shape;346;p41"/>
          <p:cNvPicPr preferRelativeResize="0"/>
          <p:nvPr/>
        </p:nvPicPr>
        <p:blipFill rotWithShape="1">
          <a:blip r:embed="rId5">
            <a:alphaModFix/>
          </a:blip>
          <a:srcRect l="1164" r="7108"/>
          <a:stretch/>
        </p:blipFill>
        <p:spPr>
          <a:xfrm>
            <a:off x="406200" y="3191375"/>
            <a:ext cx="4446049" cy="1039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7" name="Google Shape;347;p41"/>
          <p:cNvSpPr/>
          <p:nvPr/>
        </p:nvSpPr>
        <p:spPr>
          <a:xfrm rot="5400000">
            <a:off x="2419075" y="2706200"/>
            <a:ext cx="420300" cy="415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400" y="2943325"/>
            <a:ext cx="2380955" cy="1535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9" name="Google Shape;349;p41"/>
          <p:cNvSpPr/>
          <p:nvPr/>
        </p:nvSpPr>
        <p:spPr>
          <a:xfrm>
            <a:off x="5263175" y="3503688"/>
            <a:ext cx="420300" cy="415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오이삭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26076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POINT</a:t>
            </a:r>
            <a:endParaRPr sz="1220"/>
          </a:p>
        </p:txBody>
      </p:sp>
      <p:grpSp>
        <p:nvGrpSpPr>
          <p:cNvPr id="356" name="Google Shape;356;p42"/>
          <p:cNvGrpSpPr/>
          <p:nvPr/>
        </p:nvGrpSpPr>
        <p:grpSpPr>
          <a:xfrm>
            <a:off x="443150" y="828200"/>
            <a:ext cx="8645100" cy="3022200"/>
            <a:chOff x="443150" y="828200"/>
            <a:chExt cx="8645100" cy="3022200"/>
          </a:xfrm>
        </p:grpSpPr>
        <p:sp>
          <p:nvSpPr>
            <p:cNvPr id="357" name="Google Shape;357;p42"/>
            <p:cNvSpPr/>
            <p:nvPr/>
          </p:nvSpPr>
          <p:spPr>
            <a:xfrm>
              <a:off x="443150" y="828200"/>
              <a:ext cx="8645100" cy="302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8" name="Google Shape;358;p42"/>
            <p:cNvPicPr preferRelativeResize="0"/>
            <p:nvPr/>
          </p:nvPicPr>
          <p:blipFill rotWithShape="1">
            <a:blip r:embed="rId3">
              <a:alphaModFix/>
            </a:blip>
            <a:srcRect t="11055"/>
            <a:stretch/>
          </p:blipFill>
          <p:spPr>
            <a:xfrm>
              <a:off x="2486000" y="976175"/>
              <a:ext cx="4559394" cy="110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3325" y="2160800"/>
              <a:ext cx="3834624" cy="110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32325" y="2189863"/>
              <a:ext cx="3818299" cy="1109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1" name="Google Shape;36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7900" y="3983475"/>
            <a:ext cx="4347851" cy="7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/>
          <p:nvPr/>
        </p:nvSpPr>
        <p:spPr>
          <a:xfrm rot="5400000">
            <a:off x="4555550" y="3621575"/>
            <a:ext cx="420300" cy="415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5252475" y="3850388"/>
            <a:ext cx="270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FF0000"/>
                </a:solidFill>
              </a:rPr>
              <a:t>단! 판매를 완료해도 포인트는 하루가 지나야 입금됨!</a:t>
            </a:r>
            <a:endParaRPr sz="800" b="1">
              <a:solidFill>
                <a:srgbClr val="FF0000"/>
              </a:solidFill>
            </a:endParaRPr>
          </a:p>
        </p:txBody>
      </p:sp>
      <p:pic>
        <p:nvPicPr>
          <p:cNvPr id="364" name="Google Shape;36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9976" y="1127125"/>
            <a:ext cx="5858125" cy="3615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오이삭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3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828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구매확정, 판매확정</a:t>
            </a:r>
            <a:endParaRPr sz="1220"/>
          </a:p>
        </p:txBody>
      </p:sp>
      <p:pic>
        <p:nvPicPr>
          <p:cNvPr id="371" name="Google Shape;371;p43"/>
          <p:cNvPicPr preferRelativeResize="0"/>
          <p:nvPr/>
        </p:nvPicPr>
        <p:blipFill rotWithShape="1">
          <a:blip r:embed="rId3">
            <a:alphaModFix/>
          </a:blip>
          <a:srcRect b="34520"/>
          <a:stretch/>
        </p:blipFill>
        <p:spPr>
          <a:xfrm>
            <a:off x="254100" y="1068425"/>
            <a:ext cx="7389750" cy="121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3"/>
          <p:cNvGrpSpPr/>
          <p:nvPr/>
        </p:nvGrpSpPr>
        <p:grpSpPr>
          <a:xfrm>
            <a:off x="399400" y="2273775"/>
            <a:ext cx="6160750" cy="690275"/>
            <a:chOff x="399400" y="2273775"/>
            <a:chExt cx="6160750" cy="690275"/>
          </a:xfrm>
        </p:grpSpPr>
        <p:pic>
          <p:nvPicPr>
            <p:cNvPr id="373" name="Google Shape;37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400" y="2666175"/>
              <a:ext cx="6160750" cy="297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4" name="Google Shape;374;p43"/>
            <p:cNvCxnSpPr/>
            <p:nvPr/>
          </p:nvCxnSpPr>
          <p:spPr>
            <a:xfrm>
              <a:off x="1838000" y="2273775"/>
              <a:ext cx="0" cy="392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375" name="Google Shape;37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7925" y="1968775"/>
            <a:ext cx="2384375" cy="207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43"/>
          <p:cNvGrpSpPr/>
          <p:nvPr/>
        </p:nvGrpSpPr>
        <p:grpSpPr>
          <a:xfrm>
            <a:off x="254112" y="3446925"/>
            <a:ext cx="5796776" cy="1248825"/>
            <a:chOff x="254112" y="3446925"/>
            <a:chExt cx="5796776" cy="1248825"/>
          </a:xfrm>
        </p:grpSpPr>
        <p:pic>
          <p:nvPicPr>
            <p:cNvPr id="377" name="Google Shape;377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4112" y="3446925"/>
              <a:ext cx="5796776" cy="1248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43"/>
            <p:cNvSpPr/>
            <p:nvPr/>
          </p:nvSpPr>
          <p:spPr>
            <a:xfrm>
              <a:off x="311700" y="4460575"/>
              <a:ext cx="5521200" cy="159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9" name="Google Shape;37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7924" y="2920475"/>
            <a:ext cx="2487951" cy="9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3"/>
          <p:cNvSpPr txBox="1"/>
          <p:nvPr/>
        </p:nvSpPr>
        <p:spPr>
          <a:xfrm>
            <a:off x="3638025" y="668225"/>
            <a:ext cx="41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계정</a:t>
            </a: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300" y="2685588"/>
            <a:ext cx="6204950" cy="2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450" y="659350"/>
            <a:ext cx="5890948" cy="353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50" y="928800"/>
            <a:ext cx="8022851" cy="32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/>
          <p:nvPr/>
        </p:nvSpPr>
        <p:spPr>
          <a:xfrm>
            <a:off x="825500" y="2462400"/>
            <a:ext cx="3104400" cy="183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오이삭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828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구매확정(판매확정)</a:t>
            </a:r>
            <a:endParaRPr sz="1220"/>
          </a:p>
        </p:txBody>
      </p:sp>
      <p:pic>
        <p:nvPicPr>
          <p:cNvPr id="395" name="Google Shape;3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00" y="1071350"/>
            <a:ext cx="4843650" cy="3169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96" name="Google Shape;396;p45"/>
          <p:cNvGrpSpPr/>
          <p:nvPr/>
        </p:nvGrpSpPr>
        <p:grpSpPr>
          <a:xfrm>
            <a:off x="2736375" y="1593475"/>
            <a:ext cx="5771275" cy="2900924"/>
            <a:chOff x="2736375" y="1593475"/>
            <a:chExt cx="5771275" cy="2900924"/>
          </a:xfrm>
        </p:grpSpPr>
        <p:pic>
          <p:nvPicPr>
            <p:cNvPr id="397" name="Google Shape;397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8576" y="1593475"/>
              <a:ext cx="4219074" cy="290092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398" name="Google Shape;398;p45"/>
            <p:cNvCxnSpPr/>
            <p:nvPr/>
          </p:nvCxnSpPr>
          <p:spPr>
            <a:xfrm rot="10800000" flipH="1">
              <a:off x="2736375" y="2391850"/>
              <a:ext cx="1574700" cy="1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오이삭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828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구매확정(판매확정)</a:t>
            </a:r>
            <a:endParaRPr sz="1220"/>
          </a:p>
        </p:txBody>
      </p:sp>
      <p:pic>
        <p:nvPicPr>
          <p:cNvPr id="405" name="Google Shape;4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725" y="549925"/>
            <a:ext cx="4073875" cy="30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6"/>
          <p:cNvSpPr txBox="1"/>
          <p:nvPr/>
        </p:nvSpPr>
        <p:spPr>
          <a:xfrm>
            <a:off x="3788775" y="454325"/>
            <a:ext cx="1552200" cy="492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JSP 페이지에서 입력받을 값들</a:t>
            </a:r>
            <a:endParaRPr sz="10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7" name="Google Shape;407;p46"/>
          <p:cNvGrpSpPr/>
          <p:nvPr/>
        </p:nvGrpSpPr>
        <p:grpSpPr>
          <a:xfrm>
            <a:off x="1665100" y="1615100"/>
            <a:ext cx="5956425" cy="338700"/>
            <a:chOff x="1665100" y="1615100"/>
            <a:chExt cx="5956425" cy="338700"/>
          </a:xfrm>
        </p:grpSpPr>
        <p:cxnSp>
          <p:nvCxnSpPr>
            <p:cNvPr id="408" name="Google Shape;408;p46"/>
            <p:cNvCxnSpPr>
              <a:stCxn id="409" idx="1"/>
            </p:cNvCxnSpPr>
            <p:nvPr/>
          </p:nvCxnSpPr>
          <p:spPr>
            <a:xfrm flipH="1">
              <a:off x="3527725" y="1784450"/>
              <a:ext cx="2287500" cy="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9" name="Google Shape;409;p46"/>
            <p:cNvSpPr txBox="1"/>
            <p:nvPr/>
          </p:nvSpPr>
          <p:spPr>
            <a:xfrm>
              <a:off x="5815225" y="1615100"/>
              <a:ext cx="18063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판매자코드를 받는다</a:t>
              </a:r>
              <a:endParaRPr sz="1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10" name="Google Shape;410;p46"/>
            <p:cNvCxnSpPr/>
            <p:nvPr/>
          </p:nvCxnSpPr>
          <p:spPr>
            <a:xfrm>
              <a:off x="1665100" y="1841500"/>
              <a:ext cx="17214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1" name="Google Shape;411;p46"/>
          <p:cNvGrpSpPr/>
          <p:nvPr/>
        </p:nvGrpSpPr>
        <p:grpSpPr>
          <a:xfrm>
            <a:off x="1636900" y="1914275"/>
            <a:ext cx="6479900" cy="492600"/>
            <a:chOff x="1636900" y="1914275"/>
            <a:chExt cx="6479900" cy="492600"/>
          </a:xfrm>
        </p:grpSpPr>
        <p:cxnSp>
          <p:nvCxnSpPr>
            <p:cNvPr id="412" name="Google Shape;412;p46"/>
            <p:cNvCxnSpPr>
              <a:stCxn id="413" idx="1"/>
            </p:cNvCxnSpPr>
            <p:nvPr/>
          </p:nvCxnSpPr>
          <p:spPr>
            <a:xfrm flipH="1">
              <a:off x="3090300" y="2160575"/>
              <a:ext cx="2558400" cy="393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3" name="Google Shape;413;p46"/>
            <p:cNvSpPr txBox="1"/>
            <p:nvPr/>
          </p:nvSpPr>
          <p:spPr>
            <a:xfrm>
              <a:off x="5648700" y="1914275"/>
              <a:ext cx="2468100" cy="4926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이미 구매확정에 입력되었는지 확인하기 위한 COUNT </a:t>
              </a:r>
              <a:endParaRPr sz="1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14" name="Google Shape;414;p46"/>
            <p:cNvCxnSpPr/>
            <p:nvPr/>
          </p:nvCxnSpPr>
          <p:spPr>
            <a:xfrm>
              <a:off x="1636900" y="2236600"/>
              <a:ext cx="13830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5" name="Google Shape;415;p46"/>
          <p:cNvGrpSpPr/>
          <p:nvPr/>
        </p:nvGrpSpPr>
        <p:grpSpPr>
          <a:xfrm>
            <a:off x="3019750" y="2387225"/>
            <a:ext cx="5334000" cy="338700"/>
            <a:chOff x="3019750" y="2387225"/>
            <a:chExt cx="5334000" cy="338700"/>
          </a:xfrm>
        </p:grpSpPr>
        <p:cxnSp>
          <p:nvCxnSpPr>
            <p:cNvPr id="416" name="Google Shape;416;p46"/>
            <p:cNvCxnSpPr>
              <a:stCxn id="417" idx="1"/>
            </p:cNvCxnSpPr>
            <p:nvPr/>
          </p:nvCxnSpPr>
          <p:spPr>
            <a:xfrm flipH="1">
              <a:off x="3019750" y="2556575"/>
              <a:ext cx="2243700" cy="18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7" name="Google Shape;417;p46"/>
            <p:cNvSpPr txBox="1"/>
            <p:nvPr/>
          </p:nvSpPr>
          <p:spPr>
            <a:xfrm>
              <a:off x="5263450" y="2387225"/>
              <a:ext cx="30903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이미 구매확정에 입력되어 있다면 예외발생</a:t>
              </a:r>
              <a:endParaRPr sz="1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8" name="Google Shape;418;p46"/>
          <p:cNvGrpSpPr/>
          <p:nvPr/>
        </p:nvGrpSpPr>
        <p:grpSpPr>
          <a:xfrm>
            <a:off x="2892900" y="3152600"/>
            <a:ext cx="4700400" cy="492600"/>
            <a:chOff x="2892900" y="3152600"/>
            <a:chExt cx="4700400" cy="492600"/>
          </a:xfrm>
        </p:grpSpPr>
        <p:cxnSp>
          <p:nvCxnSpPr>
            <p:cNvPr id="419" name="Google Shape;419;p46"/>
            <p:cNvCxnSpPr>
              <a:stCxn id="420" idx="1"/>
            </p:cNvCxnSpPr>
            <p:nvPr/>
          </p:nvCxnSpPr>
          <p:spPr>
            <a:xfrm rot="10800000">
              <a:off x="2892900" y="3388700"/>
              <a:ext cx="2232300" cy="10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20" name="Google Shape;420;p46"/>
            <p:cNvSpPr txBox="1"/>
            <p:nvPr/>
          </p:nvSpPr>
          <p:spPr>
            <a:xfrm>
              <a:off x="5125200" y="3152600"/>
              <a:ext cx="2468100" cy="4926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코드가 다르다면 </a:t>
              </a:r>
              <a:endParaRPr sz="1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예외발생</a:t>
              </a:r>
              <a:endParaRPr sz="1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21" name="Google Shape;421;p46"/>
          <p:cNvPicPr preferRelativeResize="0"/>
          <p:nvPr/>
        </p:nvPicPr>
        <p:blipFill rotWithShape="1">
          <a:blip r:embed="rId4">
            <a:alphaModFix/>
          </a:blip>
          <a:srcRect l="-989"/>
          <a:stretch/>
        </p:blipFill>
        <p:spPr>
          <a:xfrm>
            <a:off x="1601725" y="3580450"/>
            <a:ext cx="3598351" cy="1434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46"/>
          <p:cNvGrpSpPr/>
          <p:nvPr/>
        </p:nvGrpSpPr>
        <p:grpSpPr>
          <a:xfrm>
            <a:off x="5200074" y="4071875"/>
            <a:ext cx="3083251" cy="338700"/>
            <a:chOff x="5200074" y="4071875"/>
            <a:chExt cx="3083251" cy="338700"/>
          </a:xfrm>
        </p:grpSpPr>
        <p:sp>
          <p:nvSpPr>
            <p:cNvPr id="423" name="Google Shape;423;p46"/>
            <p:cNvSpPr txBox="1"/>
            <p:nvPr/>
          </p:nvSpPr>
          <p:spPr>
            <a:xfrm>
              <a:off x="5815225" y="4071875"/>
              <a:ext cx="2468100" cy="338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예외 처리</a:t>
              </a:r>
              <a:endParaRPr sz="1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24" name="Google Shape;424;p46"/>
            <p:cNvCxnSpPr>
              <a:endCxn id="425" idx="3"/>
            </p:cNvCxnSpPr>
            <p:nvPr/>
          </p:nvCxnSpPr>
          <p:spPr>
            <a:xfrm flipH="1">
              <a:off x="5200074" y="4226398"/>
              <a:ext cx="642000" cy="3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오이삭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8280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 - 구매확정, 판매확정</a:t>
            </a:r>
            <a:endParaRPr sz="1220"/>
          </a:p>
        </p:txBody>
      </p:sp>
      <p:sp>
        <p:nvSpPr>
          <p:cNvPr id="432" name="Google Shape;432;p47"/>
          <p:cNvSpPr txBox="1"/>
          <p:nvPr/>
        </p:nvSpPr>
        <p:spPr>
          <a:xfrm>
            <a:off x="1408475" y="752875"/>
            <a:ext cx="41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구매자 계정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00" y="1213475"/>
            <a:ext cx="3235760" cy="59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93700"/>
            <a:ext cx="5157999" cy="25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7"/>
          <p:cNvPicPr preferRelativeResize="0"/>
          <p:nvPr/>
        </p:nvPicPr>
        <p:blipFill rotWithShape="1">
          <a:blip r:embed="rId5">
            <a:alphaModFix/>
          </a:blip>
          <a:srcRect t="10281"/>
          <a:stretch/>
        </p:blipFill>
        <p:spPr>
          <a:xfrm>
            <a:off x="0" y="1153076"/>
            <a:ext cx="9144001" cy="14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1" y="481586"/>
            <a:ext cx="4375625" cy="4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7321" y="1399346"/>
            <a:ext cx="4421176" cy="9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551" y="1017725"/>
            <a:ext cx="4342774" cy="375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100" y="1102392"/>
            <a:ext cx="9144000" cy="137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7650" y="2473644"/>
            <a:ext cx="9144000" cy="192471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7"/>
          <p:cNvSpPr/>
          <p:nvPr/>
        </p:nvSpPr>
        <p:spPr>
          <a:xfrm>
            <a:off x="7217850" y="2913950"/>
            <a:ext cx="846600" cy="162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637" y="430900"/>
            <a:ext cx="5657475" cy="43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487" y="772263"/>
            <a:ext cx="6707024" cy="4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/>
          <p:nvPr/>
        </p:nvSpPr>
        <p:spPr>
          <a:xfrm>
            <a:off x="1192400" y="3055050"/>
            <a:ext cx="4375500" cy="1924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>
            <a:spLocks noGrp="1"/>
          </p:cNvSpPr>
          <p:nvPr>
            <p:ph type="title"/>
          </p:nvPr>
        </p:nvSpPr>
        <p:spPr>
          <a:xfrm>
            <a:off x="1625750" y="94175"/>
            <a:ext cx="777300" cy="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 b="1"/>
              <a:t>이연주</a:t>
            </a:r>
            <a:endParaRPr sz="155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9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>
                <a:latin typeface="Malgun Gothic"/>
                <a:ea typeface="Malgun Gothic"/>
                <a:cs typeface="Malgun Gothic"/>
                <a:sym typeface="Malgun Gothic"/>
              </a:rPr>
              <a:t>Ⅲ. 핵심 기능 설명</a:t>
            </a:r>
            <a:endParaRPr sz="122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5" name="Google Shape;4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850" y="811600"/>
            <a:ext cx="6258302" cy="3520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9"/>
          <p:cNvSpPr txBox="1"/>
          <p:nvPr/>
        </p:nvSpPr>
        <p:spPr>
          <a:xfrm>
            <a:off x="1797575" y="3870200"/>
            <a:ext cx="686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로고 디자인</a:t>
            </a:r>
            <a:r>
              <a:rPr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" sz="18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computer + fit, 나에게 딱 맞는 컴퓨터</a:t>
            </a:r>
            <a:endParaRPr sz="1800">
              <a:solidFill>
                <a:srgbClr val="4A86E8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</a:t>
            </a:r>
            <a:endParaRPr sz="1220"/>
          </a:p>
        </p:txBody>
      </p:sp>
      <p:sp>
        <p:nvSpPr>
          <p:cNvPr id="462" name="Google Shape;462;p50"/>
          <p:cNvSpPr txBox="1"/>
          <p:nvPr/>
        </p:nvSpPr>
        <p:spPr>
          <a:xfrm>
            <a:off x="88925" y="4632500"/>
            <a:ext cx="40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2"/>
                </a:solidFill>
              </a:rPr>
              <a:t>사용 툴 : 미리캔버스, 카카오 오븐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63" name="Google Shape;463;p50"/>
          <p:cNvSpPr txBox="1"/>
          <p:nvPr/>
        </p:nvSpPr>
        <p:spPr>
          <a:xfrm>
            <a:off x="1687125" y="110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 제작 및 ui 디자인</a:t>
            </a:r>
            <a:endParaRPr sz="1200"/>
          </a:p>
        </p:txBody>
      </p:sp>
      <p:pic>
        <p:nvPicPr>
          <p:cNvPr id="464" name="Google Shape;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378" y="-53340"/>
            <a:ext cx="3765992" cy="532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15" y="1056234"/>
            <a:ext cx="3955973" cy="328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 및 언어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개발 툴 : 이클립스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언어 : jdk 1.8.0 , html/css/javascript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웹 서버: Apache-Tomcat v8.5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DB : Oracle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프레임워크: Spring, BootStrap, MyBatis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라이브러리: jQuery , jstl , ojdbc6 ,cos 등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API : 네이버 검색 API, 다음 지도 API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t="31704" b="28045"/>
          <a:stretch/>
        </p:blipFill>
        <p:spPr>
          <a:xfrm>
            <a:off x="6590398" y="3445125"/>
            <a:ext cx="2044025" cy="10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462" y="2476575"/>
            <a:ext cx="1532902" cy="95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4524" y="2430125"/>
            <a:ext cx="1863275" cy="10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250" y="3473600"/>
            <a:ext cx="1457325" cy="9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1588" y="1556750"/>
            <a:ext cx="1906220" cy="10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42225" y="1556747"/>
            <a:ext cx="1353353" cy="10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/>
              <a:t>Ⅰ. 프로젝트 소개</a:t>
            </a:r>
            <a:endParaRPr sz="122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</a:t>
            </a:r>
            <a:endParaRPr sz="1220"/>
          </a:p>
        </p:txBody>
      </p:sp>
      <p:sp>
        <p:nvSpPr>
          <p:cNvPr id="471" name="Google Shape;471;p51"/>
          <p:cNvSpPr txBox="1"/>
          <p:nvPr/>
        </p:nvSpPr>
        <p:spPr>
          <a:xfrm>
            <a:off x="1687125" y="110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 제작 및 ui 디자인</a:t>
            </a:r>
            <a:endParaRPr sz="1200"/>
          </a:p>
        </p:txBody>
      </p:sp>
      <p:pic>
        <p:nvPicPr>
          <p:cNvPr id="472" name="Google Shape;472;p51"/>
          <p:cNvPicPr preferRelativeResize="0"/>
          <p:nvPr/>
        </p:nvPicPr>
        <p:blipFill rotWithShape="1">
          <a:blip r:embed="rId3">
            <a:alphaModFix/>
          </a:blip>
          <a:srcRect l="1852" t="6977" r="1640" b="5141"/>
          <a:stretch/>
        </p:blipFill>
        <p:spPr>
          <a:xfrm>
            <a:off x="473575" y="637925"/>
            <a:ext cx="7550750" cy="38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1"/>
          <p:cNvSpPr txBox="1"/>
          <p:nvPr/>
        </p:nvSpPr>
        <p:spPr>
          <a:xfrm>
            <a:off x="6973175" y="3701700"/>
            <a:ext cx="2467800" cy="11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개발 언어 : html, css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프레임워크 : 부트스트랩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라이브러리 : 애니메이트 등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74" name="Google Shape;474;p51"/>
          <p:cNvSpPr txBox="1"/>
          <p:nvPr/>
        </p:nvSpPr>
        <p:spPr>
          <a:xfrm>
            <a:off x="88925" y="4426760"/>
            <a:ext cx="154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b="1" dirty="0">
                <a:solidFill>
                  <a:srgbClr val="999999"/>
                </a:solidFill>
              </a:rPr>
              <a:t>최종 메인 페이지</a:t>
            </a:r>
            <a:endParaRPr b="1" dirty="0">
              <a:solidFill>
                <a:srgbClr val="99999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</a:t>
            </a:r>
            <a:endParaRPr sz="1220"/>
          </a:p>
        </p:txBody>
      </p:sp>
      <p:sp>
        <p:nvSpPr>
          <p:cNvPr id="480" name="Google Shape;480;p52"/>
          <p:cNvSpPr txBox="1"/>
          <p:nvPr/>
        </p:nvSpPr>
        <p:spPr>
          <a:xfrm>
            <a:off x="88925" y="4632500"/>
            <a:ext cx="40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2"/>
                </a:solidFill>
              </a:rPr>
              <a:t>사용 툴 : 미리캔버스, 카카오 오븐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81" name="Google Shape;481;p52"/>
          <p:cNvSpPr txBox="1"/>
          <p:nvPr/>
        </p:nvSpPr>
        <p:spPr>
          <a:xfrm>
            <a:off x="1687125" y="110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 제작 및 ui 디자인</a:t>
            </a:r>
            <a:endParaRPr sz="1200"/>
          </a:p>
        </p:txBody>
      </p:sp>
      <p:pic>
        <p:nvPicPr>
          <p:cNvPr id="482" name="Google Shape;482;p52"/>
          <p:cNvPicPr preferRelativeResize="0"/>
          <p:nvPr/>
        </p:nvPicPr>
        <p:blipFill rotWithShape="1">
          <a:blip r:embed="rId3">
            <a:alphaModFix/>
          </a:blip>
          <a:srcRect l="10976" t="11984" b="3140"/>
          <a:stretch/>
        </p:blipFill>
        <p:spPr>
          <a:xfrm>
            <a:off x="293050" y="480925"/>
            <a:ext cx="3030198" cy="40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2"/>
          <p:cNvPicPr preferRelativeResize="0"/>
          <p:nvPr/>
        </p:nvPicPr>
        <p:blipFill rotWithShape="1">
          <a:blip r:embed="rId4">
            <a:alphaModFix/>
          </a:blip>
          <a:srcRect l="25185" t="6238" r="24311" b="4379"/>
          <a:stretch/>
        </p:blipFill>
        <p:spPr>
          <a:xfrm>
            <a:off x="4123625" y="-106680"/>
            <a:ext cx="5146422" cy="5516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80601D-5627-FF01-5987-2A9C2C3D4928}"/>
              </a:ext>
            </a:extLst>
          </p:cNvPr>
          <p:cNvSpPr/>
          <p:nvPr/>
        </p:nvSpPr>
        <p:spPr>
          <a:xfrm>
            <a:off x="4320540" y="414874"/>
            <a:ext cx="4655810" cy="4538126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</a:t>
            </a:r>
            <a:endParaRPr sz="1220"/>
          </a:p>
        </p:txBody>
      </p:sp>
      <p:sp>
        <p:nvSpPr>
          <p:cNvPr id="489" name="Google Shape;489;p53"/>
          <p:cNvSpPr txBox="1"/>
          <p:nvPr/>
        </p:nvSpPr>
        <p:spPr>
          <a:xfrm>
            <a:off x="1687125" y="110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기능 구현</a:t>
            </a:r>
            <a:endParaRPr sz="1200"/>
          </a:p>
        </p:txBody>
      </p:sp>
      <p:pic>
        <p:nvPicPr>
          <p:cNvPr id="490" name="Google Shape;490;p53"/>
          <p:cNvPicPr preferRelativeResize="0"/>
          <p:nvPr/>
        </p:nvPicPr>
        <p:blipFill rotWithShape="1">
          <a:blip r:embed="rId3">
            <a:alphaModFix/>
          </a:blip>
          <a:srcRect l="35197" t="22207" r="35194" b="22577"/>
          <a:stretch/>
        </p:blipFill>
        <p:spPr>
          <a:xfrm>
            <a:off x="248925" y="479975"/>
            <a:ext cx="2110349" cy="221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3"/>
          <p:cNvPicPr preferRelativeResize="0"/>
          <p:nvPr/>
        </p:nvPicPr>
        <p:blipFill rotWithShape="1">
          <a:blip r:embed="rId4">
            <a:alphaModFix/>
          </a:blip>
          <a:srcRect t="6813" r="15533" b="4698"/>
          <a:stretch/>
        </p:blipFill>
        <p:spPr>
          <a:xfrm>
            <a:off x="2641375" y="479975"/>
            <a:ext cx="4588574" cy="270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3"/>
          <p:cNvPicPr preferRelativeResize="0"/>
          <p:nvPr/>
        </p:nvPicPr>
        <p:blipFill rotWithShape="1">
          <a:blip r:embed="rId5">
            <a:alphaModFix/>
          </a:blip>
          <a:srcRect t="6713" r="64457" b="48940"/>
          <a:stretch/>
        </p:blipFill>
        <p:spPr>
          <a:xfrm>
            <a:off x="248925" y="2934200"/>
            <a:ext cx="3000000" cy="21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3"/>
          <p:cNvPicPr preferRelativeResize="0"/>
          <p:nvPr/>
        </p:nvPicPr>
        <p:blipFill rotWithShape="1">
          <a:blip r:embed="rId6">
            <a:alphaModFix/>
          </a:blip>
          <a:srcRect l="13466" t="6570" r="12661" b="23975"/>
          <a:stretch/>
        </p:blipFill>
        <p:spPr>
          <a:xfrm>
            <a:off x="4687125" y="2792325"/>
            <a:ext cx="4186123" cy="22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3"/>
          <p:cNvSpPr txBox="1"/>
          <p:nvPr/>
        </p:nvSpPr>
        <p:spPr>
          <a:xfrm>
            <a:off x="7264110" y="479975"/>
            <a:ext cx="179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UI 구현</a:t>
            </a:r>
            <a:endParaRPr sz="1200" dirty="0"/>
          </a:p>
        </p:txBody>
      </p:sp>
      <p:sp>
        <p:nvSpPr>
          <p:cNvPr id="495" name="Google Shape;495;p53"/>
          <p:cNvSpPr txBox="1"/>
          <p:nvPr/>
        </p:nvSpPr>
        <p:spPr>
          <a:xfrm>
            <a:off x="7279350" y="849275"/>
            <a:ext cx="2222700" cy="1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2"/>
                </a:solidFill>
              </a:rPr>
              <a:t>collapse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2"/>
                </a:solidFill>
              </a:rPr>
              <a:t>arccordion 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2"/>
                </a:solidFill>
              </a:rPr>
              <a:t>form-control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dirty="0">
                <a:solidFill>
                  <a:schemeClr val="dk2"/>
                </a:solidFill>
              </a:rPr>
              <a:t>등의 클래스 기능 사용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187210-AA69-3F2D-4220-411544D0D4FF}"/>
              </a:ext>
            </a:extLst>
          </p:cNvPr>
          <p:cNvSpPr/>
          <p:nvPr/>
        </p:nvSpPr>
        <p:spPr>
          <a:xfrm>
            <a:off x="255695" y="467899"/>
            <a:ext cx="2110349" cy="222575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4A4B53-3687-25DB-186E-9F4D3E14A3A3}"/>
              </a:ext>
            </a:extLst>
          </p:cNvPr>
          <p:cNvSpPr/>
          <p:nvPr/>
        </p:nvSpPr>
        <p:spPr>
          <a:xfrm>
            <a:off x="248925" y="2934200"/>
            <a:ext cx="3000000" cy="2098625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C6B56-91EB-3ED7-ED2C-93004A3C966B}"/>
              </a:ext>
            </a:extLst>
          </p:cNvPr>
          <p:cNvSpPr/>
          <p:nvPr/>
        </p:nvSpPr>
        <p:spPr>
          <a:xfrm>
            <a:off x="2591689" y="488887"/>
            <a:ext cx="4638259" cy="26950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F06704-E6A0-D4E1-0B7D-21DB1012ACB2}"/>
              </a:ext>
            </a:extLst>
          </p:cNvPr>
          <p:cNvSpPr/>
          <p:nvPr/>
        </p:nvSpPr>
        <p:spPr>
          <a:xfrm>
            <a:off x="4687125" y="2792325"/>
            <a:ext cx="4186122" cy="22137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</a:t>
            </a:r>
            <a:endParaRPr sz="1220"/>
          </a:p>
        </p:txBody>
      </p:sp>
      <p:sp>
        <p:nvSpPr>
          <p:cNvPr id="501" name="Google Shape;501;p54"/>
          <p:cNvSpPr txBox="1"/>
          <p:nvPr/>
        </p:nvSpPr>
        <p:spPr>
          <a:xfrm>
            <a:off x="256950" y="4584350"/>
            <a:ext cx="64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2"/>
                </a:solidFill>
              </a:rPr>
              <a:t>DB 쿼리문을 이용한 회원 리스트 출력 → 상태 차단 변경 시 차단회원으로 이동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02" name="Google Shape;502;p54"/>
          <p:cNvSpPr txBox="1"/>
          <p:nvPr/>
        </p:nvSpPr>
        <p:spPr>
          <a:xfrm>
            <a:off x="1687125" y="110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기능 구현</a:t>
            </a:r>
            <a:endParaRPr sz="1200"/>
          </a:p>
        </p:txBody>
      </p:sp>
      <p:pic>
        <p:nvPicPr>
          <p:cNvPr id="503" name="Google Shape;503;p54"/>
          <p:cNvPicPr preferRelativeResize="0"/>
          <p:nvPr/>
        </p:nvPicPr>
        <p:blipFill rotWithShape="1">
          <a:blip r:embed="rId3">
            <a:alphaModFix/>
          </a:blip>
          <a:srcRect l="14390" t="7187" r="15581" b="7444"/>
          <a:stretch/>
        </p:blipFill>
        <p:spPr>
          <a:xfrm>
            <a:off x="256950" y="479975"/>
            <a:ext cx="5895317" cy="40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5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</a:t>
            </a:r>
            <a:endParaRPr sz="1220"/>
          </a:p>
        </p:txBody>
      </p:sp>
      <p:sp>
        <p:nvSpPr>
          <p:cNvPr id="509" name="Google Shape;509;p55"/>
          <p:cNvSpPr txBox="1"/>
          <p:nvPr/>
        </p:nvSpPr>
        <p:spPr>
          <a:xfrm>
            <a:off x="1687125" y="110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 제작 및 ui 디자인</a:t>
            </a:r>
            <a:endParaRPr sz="1200"/>
          </a:p>
        </p:txBody>
      </p:sp>
      <p:pic>
        <p:nvPicPr>
          <p:cNvPr id="510" name="Google Shape;510;p55"/>
          <p:cNvPicPr preferRelativeResize="0"/>
          <p:nvPr/>
        </p:nvPicPr>
        <p:blipFill rotWithShape="1">
          <a:blip r:embed="rId3">
            <a:alphaModFix/>
          </a:blip>
          <a:srcRect l="14555" t="9020" r="14823" b="4743"/>
          <a:stretch/>
        </p:blipFill>
        <p:spPr>
          <a:xfrm>
            <a:off x="232850" y="1037651"/>
            <a:ext cx="4179250" cy="287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5"/>
          <p:cNvPicPr preferRelativeResize="0"/>
          <p:nvPr/>
        </p:nvPicPr>
        <p:blipFill rotWithShape="1">
          <a:blip r:embed="rId4">
            <a:alphaModFix/>
          </a:blip>
          <a:srcRect l="15600" t="21098" r="2719" b="36635"/>
          <a:stretch/>
        </p:blipFill>
        <p:spPr>
          <a:xfrm>
            <a:off x="4191000" y="904213"/>
            <a:ext cx="4604026" cy="13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5"/>
          <p:cNvPicPr preferRelativeResize="0"/>
          <p:nvPr/>
        </p:nvPicPr>
        <p:blipFill rotWithShape="1">
          <a:blip r:embed="rId5">
            <a:alphaModFix/>
          </a:blip>
          <a:srcRect l="21192" t="49548" r="4551" b="36879"/>
          <a:stretch/>
        </p:blipFill>
        <p:spPr>
          <a:xfrm>
            <a:off x="4191000" y="2991513"/>
            <a:ext cx="6010099" cy="61787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5"/>
          <p:cNvSpPr txBox="1"/>
          <p:nvPr/>
        </p:nvSpPr>
        <p:spPr>
          <a:xfrm>
            <a:off x="4814625" y="2358588"/>
            <a:ext cx="40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2"/>
                </a:solidFill>
              </a:rPr>
              <a:t>직거래 뷰 + 택배거래 뷰 = 통합뷰 (1차)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14" name="Google Shape;514;p55"/>
          <p:cNvSpPr txBox="1"/>
          <p:nvPr/>
        </p:nvSpPr>
        <p:spPr>
          <a:xfrm>
            <a:off x="4894800" y="3793938"/>
            <a:ext cx="40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2"/>
                </a:solidFill>
              </a:rPr>
              <a:t>rank()를 이용하여 중복값 제거 (2차)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B5DA4D-86D1-30EF-2F2A-8EDE39E1EEA9}"/>
              </a:ext>
            </a:extLst>
          </p:cNvPr>
          <p:cNvSpPr/>
          <p:nvPr/>
        </p:nvSpPr>
        <p:spPr>
          <a:xfrm>
            <a:off x="4061460" y="632289"/>
            <a:ext cx="4968240" cy="372635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</a:t>
            </a:r>
            <a:endParaRPr sz="1220"/>
          </a:p>
        </p:txBody>
      </p:sp>
      <p:sp>
        <p:nvSpPr>
          <p:cNvPr id="520" name="Google Shape;520;p56"/>
          <p:cNvSpPr txBox="1"/>
          <p:nvPr/>
        </p:nvSpPr>
        <p:spPr>
          <a:xfrm>
            <a:off x="1687125" y="110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 제작 및 ui 디자인</a:t>
            </a:r>
            <a:endParaRPr sz="1200"/>
          </a:p>
        </p:txBody>
      </p:sp>
      <p:pic>
        <p:nvPicPr>
          <p:cNvPr id="521" name="Google Shape;521;p56"/>
          <p:cNvPicPr preferRelativeResize="0"/>
          <p:nvPr/>
        </p:nvPicPr>
        <p:blipFill rotWithShape="1">
          <a:blip r:embed="rId3">
            <a:alphaModFix/>
          </a:blip>
          <a:srcRect l="23274" t="6737" r="47504" b="5303"/>
          <a:stretch/>
        </p:blipFill>
        <p:spPr>
          <a:xfrm>
            <a:off x="5785575" y="414875"/>
            <a:ext cx="2713306" cy="45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6"/>
          <p:cNvPicPr preferRelativeResize="0"/>
          <p:nvPr/>
        </p:nvPicPr>
        <p:blipFill rotWithShape="1">
          <a:blip r:embed="rId4">
            <a:alphaModFix/>
          </a:blip>
          <a:srcRect l="21396" t="7828" r="46325" b="5860"/>
          <a:stretch/>
        </p:blipFill>
        <p:spPr>
          <a:xfrm>
            <a:off x="167650" y="479975"/>
            <a:ext cx="3053909" cy="45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6"/>
          <p:cNvSpPr txBox="1">
            <a:spLocks noGrp="1"/>
          </p:cNvSpPr>
          <p:nvPr>
            <p:ph type="title"/>
          </p:nvPr>
        </p:nvSpPr>
        <p:spPr>
          <a:xfrm>
            <a:off x="3329175" y="680300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◀ 직거래 상품상세</a:t>
            </a:r>
            <a:endParaRPr sz="1220"/>
          </a:p>
        </p:txBody>
      </p:sp>
      <p:sp>
        <p:nvSpPr>
          <p:cNvPr id="524" name="Google Shape;524;p56"/>
          <p:cNvSpPr txBox="1">
            <a:spLocks noGrp="1"/>
          </p:cNvSpPr>
          <p:nvPr>
            <p:ph type="title"/>
          </p:nvPr>
        </p:nvSpPr>
        <p:spPr>
          <a:xfrm>
            <a:off x="3365250" y="984500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상품에 입찰은 시도했으나 판매자가 채택하지 않음</a:t>
            </a:r>
            <a:endParaRPr sz="1220"/>
          </a:p>
        </p:txBody>
      </p:sp>
      <p:sp>
        <p:nvSpPr>
          <p:cNvPr id="525" name="Google Shape;525;p56"/>
          <p:cNvSpPr txBox="1">
            <a:spLocks noGrp="1"/>
          </p:cNvSpPr>
          <p:nvPr>
            <p:ph type="title"/>
          </p:nvPr>
        </p:nvSpPr>
        <p:spPr>
          <a:xfrm>
            <a:off x="3893663" y="2026100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택배거래 상품상세 ▶</a:t>
            </a:r>
            <a:endParaRPr sz="1220"/>
          </a:p>
        </p:txBody>
      </p:sp>
      <p:sp>
        <p:nvSpPr>
          <p:cNvPr id="526" name="Google Shape;526;p56"/>
          <p:cNvSpPr txBox="1">
            <a:spLocks noGrp="1"/>
          </p:cNvSpPr>
          <p:nvPr>
            <p:ph type="title"/>
          </p:nvPr>
        </p:nvSpPr>
        <p:spPr>
          <a:xfrm>
            <a:off x="3624938" y="2330300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 판매가 완료되어 거래 정보, 거래 완료 정보까지 리스트 출력</a:t>
            </a:r>
            <a:endParaRPr sz="122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423191-CB57-C359-E7E3-18BF67CA7F6F}"/>
              </a:ext>
            </a:extLst>
          </p:cNvPr>
          <p:cNvSpPr/>
          <p:nvPr/>
        </p:nvSpPr>
        <p:spPr>
          <a:xfrm>
            <a:off x="194604" y="3437121"/>
            <a:ext cx="3000000" cy="86818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D649C8D-4297-50C2-DA4B-11598D718DA9}"/>
              </a:ext>
            </a:extLst>
          </p:cNvPr>
          <p:cNvCxnSpPr/>
          <p:nvPr/>
        </p:nvCxnSpPr>
        <p:spPr>
          <a:xfrm flipH="1">
            <a:off x="2788920" y="1836420"/>
            <a:ext cx="836018" cy="1318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BB6A54-485E-D71F-347E-5BEE4F263FE1}"/>
              </a:ext>
            </a:extLst>
          </p:cNvPr>
          <p:cNvCxnSpPr/>
          <p:nvPr/>
        </p:nvCxnSpPr>
        <p:spPr>
          <a:xfrm>
            <a:off x="5036820" y="2971800"/>
            <a:ext cx="763043" cy="28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</a:t>
            </a:r>
            <a:endParaRPr sz="1220"/>
          </a:p>
        </p:txBody>
      </p:sp>
      <p:sp>
        <p:nvSpPr>
          <p:cNvPr id="532" name="Google Shape;532;p57"/>
          <p:cNvSpPr txBox="1"/>
          <p:nvPr/>
        </p:nvSpPr>
        <p:spPr>
          <a:xfrm>
            <a:off x="1687125" y="110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 제작 및 ui 디자인</a:t>
            </a:r>
            <a:endParaRPr sz="1200"/>
          </a:p>
        </p:txBody>
      </p:sp>
      <p:pic>
        <p:nvPicPr>
          <p:cNvPr id="533" name="Google Shape;533;p57"/>
          <p:cNvPicPr preferRelativeResize="0"/>
          <p:nvPr/>
        </p:nvPicPr>
        <p:blipFill rotWithShape="1">
          <a:blip r:embed="rId3">
            <a:alphaModFix/>
          </a:blip>
          <a:srcRect l="18301" t="21228" r="9475" b="28537"/>
          <a:stretch/>
        </p:blipFill>
        <p:spPr>
          <a:xfrm>
            <a:off x="232813" y="479975"/>
            <a:ext cx="5745374" cy="224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7"/>
          <p:cNvPicPr preferRelativeResize="0"/>
          <p:nvPr/>
        </p:nvPicPr>
        <p:blipFill rotWithShape="1">
          <a:blip r:embed="rId4">
            <a:alphaModFix/>
          </a:blip>
          <a:srcRect l="17640" t="50585" r="12687" b="33970"/>
          <a:stretch/>
        </p:blipFill>
        <p:spPr>
          <a:xfrm>
            <a:off x="232825" y="2897250"/>
            <a:ext cx="8366227" cy="10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7"/>
          <p:cNvPicPr preferRelativeResize="0"/>
          <p:nvPr/>
        </p:nvPicPr>
        <p:blipFill rotWithShape="1">
          <a:blip r:embed="rId5">
            <a:alphaModFix/>
          </a:blip>
          <a:srcRect l="21396" t="7829" r="46325" b="63214"/>
          <a:stretch/>
        </p:blipFill>
        <p:spPr>
          <a:xfrm>
            <a:off x="5433375" y="110675"/>
            <a:ext cx="3546802" cy="17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 txBox="1">
            <a:spLocks noGrp="1"/>
          </p:cNvSpPr>
          <p:nvPr>
            <p:ph type="title"/>
          </p:nvPr>
        </p:nvSpPr>
        <p:spPr>
          <a:xfrm>
            <a:off x="232825" y="4556000"/>
            <a:ext cx="71256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마찬가지로 중복값 제거를 위하여 1차 통합쿼리, 2차 중복값 제거 쿼리 작성</a:t>
            </a:r>
            <a:endParaRPr sz="122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E57963-2666-CE73-25C9-EE6801AD11F6}"/>
              </a:ext>
            </a:extLst>
          </p:cNvPr>
          <p:cNvSpPr/>
          <p:nvPr/>
        </p:nvSpPr>
        <p:spPr>
          <a:xfrm>
            <a:off x="5433375" y="110675"/>
            <a:ext cx="3542975" cy="17899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8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19062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Ⅲ. 핵심 기능 설명</a:t>
            </a:r>
            <a:endParaRPr sz="1220"/>
          </a:p>
        </p:txBody>
      </p:sp>
      <p:sp>
        <p:nvSpPr>
          <p:cNvPr id="542" name="Google Shape;542;p58"/>
          <p:cNvSpPr txBox="1"/>
          <p:nvPr/>
        </p:nvSpPr>
        <p:spPr>
          <a:xfrm>
            <a:off x="1687125" y="110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스토리보드 제작 및 ui 디자인</a:t>
            </a:r>
            <a:endParaRPr sz="1200"/>
          </a:p>
        </p:txBody>
      </p:sp>
      <p:pic>
        <p:nvPicPr>
          <p:cNvPr id="543" name="Google Shape;543;p58"/>
          <p:cNvPicPr preferRelativeResize="0"/>
          <p:nvPr/>
        </p:nvPicPr>
        <p:blipFill rotWithShape="1">
          <a:blip r:embed="rId3">
            <a:alphaModFix/>
          </a:blip>
          <a:srcRect l="13949" t="8388" r="-536" b="62832"/>
          <a:stretch/>
        </p:blipFill>
        <p:spPr>
          <a:xfrm>
            <a:off x="225688" y="479975"/>
            <a:ext cx="5922874" cy="110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8"/>
          <p:cNvPicPr preferRelativeResize="0"/>
          <p:nvPr/>
        </p:nvPicPr>
        <p:blipFill rotWithShape="1">
          <a:blip r:embed="rId4">
            <a:alphaModFix/>
          </a:blip>
          <a:srcRect l="18166" t="29962" b="28739"/>
          <a:stretch/>
        </p:blipFill>
        <p:spPr>
          <a:xfrm>
            <a:off x="225700" y="1652400"/>
            <a:ext cx="7482677" cy="21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8"/>
          <p:cNvPicPr preferRelativeResize="0"/>
          <p:nvPr/>
        </p:nvPicPr>
        <p:blipFill rotWithShape="1">
          <a:blip r:embed="rId5">
            <a:alphaModFix/>
          </a:blip>
          <a:srcRect l="18166" t="19980" r="4030" b="15896"/>
          <a:stretch/>
        </p:blipFill>
        <p:spPr>
          <a:xfrm>
            <a:off x="4164700" y="1567725"/>
            <a:ext cx="4931174" cy="22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8"/>
          <p:cNvPicPr preferRelativeResize="0"/>
          <p:nvPr/>
        </p:nvPicPr>
        <p:blipFill rotWithShape="1">
          <a:blip r:embed="rId6">
            <a:alphaModFix/>
          </a:blip>
          <a:srcRect l="17558" t="59807" r="20310" b="15231"/>
          <a:stretch/>
        </p:blipFill>
        <p:spPr>
          <a:xfrm>
            <a:off x="225700" y="3921975"/>
            <a:ext cx="4899893" cy="110732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 txBox="1"/>
          <p:nvPr/>
        </p:nvSpPr>
        <p:spPr>
          <a:xfrm>
            <a:off x="6334700" y="3343100"/>
            <a:ext cx="3000000" cy="11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택배 이용자 신고 + 게시물 신고</a:t>
            </a:r>
            <a:endParaRPr sz="1200" b="1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sz="1200" b="1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직거래 이용자 신고 + 게시물 신고</a:t>
            </a:r>
            <a:endParaRPr sz="1200" b="1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58"/>
          <p:cNvSpPr txBox="1"/>
          <p:nvPr/>
        </p:nvSpPr>
        <p:spPr>
          <a:xfrm>
            <a:off x="1950050" y="4498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◀ 완성</a:t>
            </a:r>
            <a:endParaRPr sz="1200" b="1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744097-802B-983F-8FCD-2ADBE1991305}"/>
              </a:ext>
            </a:extLst>
          </p:cNvPr>
          <p:cNvSpPr/>
          <p:nvPr/>
        </p:nvSpPr>
        <p:spPr>
          <a:xfrm>
            <a:off x="225688" y="483973"/>
            <a:ext cx="5870186" cy="108375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6C38CE-E22C-996A-0715-50E6326ABDEC}"/>
              </a:ext>
            </a:extLst>
          </p:cNvPr>
          <p:cNvSpPr/>
          <p:nvPr/>
        </p:nvSpPr>
        <p:spPr>
          <a:xfrm>
            <a:off x="225688" y="3927264"/>
            <a:ext cx="4968240" cy="110203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9"/>
          <p:cNvSpPr txBox="1"/>
          <p:nvPr/>
        </p:nvSpPr>
        <p:spPr>
          <a:xfrm>
            <a:off x="2479800" y="1511250"/>
            <a:ext cx="418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</a:rPr>
              <a:t>Application 시연</a:t>
            </a:r>
            <a:endParaRPr sz="2100"/>
          </a:p>
        </p:txBody>
      </p:sp>
      <p:sp>
        <p:nvSpPr>
          <p:cNvPr id="554" name="Google Shape;554;p59"/>
          <p:cNvSpPr txBox="1"/>
          <p:nvPr/>
        </p:nvSpPr>
        <p:spPr>
          <a:xfrm>
            <a:off x="2869600" y="2371650"/>
            <a:ext cx="37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http://localhost:8090/comfit/comfit.action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26051" y="-1831488"/>
            <a:ext cx="12447576" cy="124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0"/>
          <p:cNvSpPr txBox="1"/>
          <p:nvPr/>
        </p:nvSpPr>
        <p:spPr>
          <a:xfrm>
            <a:off x="2347725" y="1467925"/>
            <a:ext cx="418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 dirty="0">
                <a:solidFill>
                  <a:schemeClr val="dk1"/>
                </a:solidFill>
                <a:latin typeface="+mj-ea"/>
                <a:ea typeface="+mj-ea"/>
              </a:rPr>
              <a:t>질의응답</a:t>
            </a:r>
            <a:endParaRPr sz="2100" b="1" dirty="0">
              <a:latin typeface="+mj-ea"/>
              <a:ea typeface="+mj-ea"/>
            </a:endParaRPr>
          </a:p>
        </p:txBody>
      </p:sp>
      <p:sp>
        <p:nvSpPr>
          <p:cNvPr id="560" name="Google Shape;560;p60"/>
          <p:cNvSpPr txBox="1"/>
          <p:nvPr/>
        </p:nvSpPr>
        <p:spPr>
          <a:xfrm>
            <a:off x="2558325" y="2734800"/>
            <a:ext cx="37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0000FF"/>
                </a:solidFill>
              </a:rPr>
              <a:t>                  </a:t>
            </a:r>
            <a:r>
              <a:rPr lang="ko" dirty="0">
                <a:solidFill>
                  <a:schemeClr val="accent1">
                    <a:lumMod val="75000"/>
                  </a:schemeClr>
                </a:solidFill>
              </a:rPr>
              <a:t>궁금하신 점을 물어보세요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진행도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3120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/>
              <a:t>Ⅱ. 프로젝트 기획 및 구성</a:t>
            </a:r>
            <a:endParaRPr sz="122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7875"/>
            <a:ext cx="9144003" cy="4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413" y="1215711"/>
            <a:ext cx="4665173" cy="271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11" y="0"/>
            <a:ext cx="6861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2"/>
          <p:cNvSpPr txBox="1"/>
          <p:nvPr/>
        </p:nvSpPr>
        <p:spPr>
          <a:xfrm>
            <a:off x="0" y="0"/>
            <a:ext cx="66090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프로젝트 소개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comfit - 나에게 딱맞는 컴퓨터 부품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프로젝트 소개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개발 환경 및 언어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역할 분담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진행도(엑셀)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erd 다이어 그램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기능 설명 (팀원들 모두)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1. 민성 (회원가입 및 로그인, API 설명)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2. 선하 (물품 등록 관련 설명)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3. 상기 (구매자 입장 제안하기 관련 설명)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4. 이삭 (마이페이지, 포인트 및 구매 확정 관련 설명)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5. 연주 (관리자 페이지 구현 설명)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시연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8. 질문 및 소감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ER 다이어그램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30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24939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Ⅱ. 프로젝트 기획 및 구성</a:t>
            </a:r>
            <a:endParaRPr sz="12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22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737598" cy="39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2A7CF9-FE06-BDCF-3B4C-89AECB62A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639"/>
            <a:ext cx="9144000" cy="43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11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역할 분담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24840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220"/>
              <a:t>Ⅱ. 프로젝트 기획 및 구성</a:t>
            </a:r>
            <a:endParaRPr sz="12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22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508E51B-3098-EFB0-5C69-6DF812FBC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7751"/>
              </p:ext>
            </p:extLst>
          </p:nvPr>
        </p:nvGraphicFramePr>
        <p:xfrm>
          <a:off x="461682" y="1502375"/>
          <a:ext cx="8166056" cy="2590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43145">
                  <a:extLst>
                    <a:ext uri="{9D8B030D-6E8A-4147-A177-3AD203B41FA5}">
                      <a16:colId xmlns:a16="http://schemas.microsoft.com/office/drawing/2014/main" val="3006061699"/>
                    </a:ext>
                  </a:extLst>
                </a:gridCol>
                <a:gridCol w="6622911">
                  <a:extLst>
                    <a:ext uri="{9D8B030D-6E8A-4147-A177-3AD203B41FA5}">
                      <a16:colId xmlns:a16="http://schemas.microsoft.com/office/drawing/2014/main" val="2664033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59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" altLang="ko-KR" sz="1800" dirty="0">
                          <a:solidFill>
                            <a:schemeClr val="tx1"/>
                          </a:solidFill>
                        </a:rPr>
                        <a:t>김민성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업무 분담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 로그인 관련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API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관련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파일 업로드 기능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00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" altLang="ko-KR" sz="1800" dirty="0">
                          <a:solidFill>
                            <a:schemeClr val="tx1"/>
                          </a:solidFill>
                        </a:rPr>
                        <a:t>김상기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 구매 기능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DB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뷰 및 프로시저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38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" altLang="ko-KR" sz="1800" dirty="0">
                          <a:solidFill>
                            <a:schemeClr val="tx1"/>
                          </a:solidFill>
                        </a:rPr>
                        <a:t>오이삭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모델링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사용자 마이페이지 및 포인트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구매확정 기능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107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" altLang="ko-KR" sz="1800" dirty="0">
                          <a:solidFill>
                            <a:schemeClr val="tx1"/>
                          </a:solidFill>
                        </a:rPr>
                        <a:t>이연주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사용자 인터페이스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관리자 기능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스토리보드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98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이호석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고객센터 구현 및 디자인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09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" altLang="ko-KR" sz="18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최선하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사용자 판매 기능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사용자 인터페이스 구현</a:t>
                      </a:r>
                      <a:endParaRPr lang="ko-KR" altLang="en-US" sz="8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498542"/>
                  </a:ext>
                </a:extLst>
              </a:tr>
            </a:tbl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C55879-B1DA-356B-491D-79E563302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김민성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1130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167650" y="110675"/>
            <a:ext cx="3555000" cy="3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/>
              <a:t>Ⅲ. 핵심 기능 설명 - 회원가입</a:t>
            </a:r>
            <a:endParaRPr sz="122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25" y="1047875"/>
            <a:ext cx="3078049" cy="38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275" y="633850"/>
            <a:ext cx="5177801" cy="429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459" y="-77700"/>
            <a:ext cx="742803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450" y="-77700"/>
            <a:ext cx="7488376" cy="522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1120</Words>
  <Application>Microsoft Office PowerPoint</Application>
  <PresentationFormat>화면 슬라이드 쇼(16:9)</PresentationFormat>
  <Paragraphs>199</Paragraphs>
  <Slides>51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Malgun Gothic</vt:lpstr>
      <vt:lpstr>Malgun Gothic</vt:lpstr>
      <vt:lpstr>Arial</vt:lpstr>
      <vt:lpstr>Simple Light</vt:lpstr>
      <vt:lpstr>PowerPoint 프레젠테이션</vt:lpstr>
      <vt:lpstr>PowerPoint 프레젠테이션</vt:lpstr>
      <vt:lpstr>· 중고 컴퓨터 부품 거래를 위한 Web Application 개발</vt:lpstr>
      <vt:lpstr>개발 환경 및 언어</vt:lpstr>
      <vt:lpstr>진행도 </vt:lpstr>
      <vt:lpstr>ER 다이어그램  </vt:lpstr>
      <vt:lpstr>PowerPoint 프레젠테이션</vt:lpstr>
      <vt:lpstr>역할 분담  </vt:lpstr>
      <vt:lpstr>김민성  </vt:lpstr>
      <vt:lpstr>Ⅲ. 핵심 기능 설명 - 회원가입</vt:lpstr>
      <vt:lpstr>Ⅲ. 핵심 기능 설명 - 로그인</vt:lpstr>
      <vt:lpstr>Ⅲ. 핵심 기능 설명 - 이메일 비밀번호 찾기 </vt:lpstr>
      <vt:lpstr>Ⅲ. 핵심 기능 설명 - API </vt:lpstr>
      <vt:lpstr>Ⅲ. 핵심 기능 설명 - 판매글 등록 (최선하)</vt:lpstr>
      <vt:lpstr>Ⅲ. 핵심 기능 설명 - 판매글 등록 (최선하)</vt:lpstr>
      <vt:lpstr>Ⅲ. 핵심 기능 설명 - 판매글 등록 (최선하)</vt:lpstr>
      <vt:lpstr>Ⅲ. 핵심 기능 설명 - 판매글 등록 (최선하)</vt:lpstr>
      <vt:lpstr>Ⅲ. 핵심 기능 설명 - 판매글 등록 (최선하)</vt:lpstr>
      <vt:lpstr>Ⅲ. 핵심 기능 설명 - 판매글 등록 (최선하)</vt:lpstr>
      <vt:lpstr>Ⅲ. 핵심 기능 설명 - 판매글 등록 (최선하)</vt:lpstr>
      <vt:lpstr>Ⅲ. 핵심 기능 설명 - 판매글 등록 (최선하)</vt:lpstr>
      <vt:lpstr>Ⅲ. 핵심 기능 설명 - 판매글 등록 (최선하)</vt:lpstr>
      <vt:lpstr>Ⅲ. 핵심 기능 설명 - 판매글 등록 (최선하)</vt:lpstr>
      <vt:lpstr>Ⅲ. 핵심 기능 설명 - 판매글 등록 (최선하)</vt:lpstr>
      <vt:lpstr>김상기  </vt:lpstr>
      <vt:lpstr>김상기  </vt:lpstr>
      <vt:lpstr>김상기  </vt:lpstr>
      <vt:lpstr>김상기  </vt:lpstr>
      <vt:lpstr>김상기  </vt:lpstr>
      <vt:lpstr>오이삭  </vt:lpstr>
      <vt:lpstr>오이삭  </vt:lpstr>
      <vt:lpstr>오이삭  </vt:lpstr>
      <vt:lpstr>PowerPoint 프레젠테이션</vt:lpstr>
      <vt:lpstr>오이삭  </vt:lpstr>
      <vt:lpstr>오이삭  </vt:lpstr>
      <vt:lpstr>오이삭  </vt:lpstr>
      <vt:lpstr>PowerPoint 프레젠테이션</vt:lpstr>
      <vt:lpstr>이연주  </vt:lpstr>
      <vt:lpstr>Ⅲ. 핵심 기능 설명</vt:lpstr>
      <vt:lpstr>Ⅲ. 핵심 기능 설명</vt:lpstr>
      <vt:lpstr>Ⅲ. 핵심 기능 설명</vt:lpstr>
      <vt:lpstr>Ⅲ. 핵심 기능 설명</vt:lpstr>
      <vt:lpstr>Ⅲ. 핵심 기능 설명</vt:lpstr>
      <vt:lpstr>Ⅲ. 핵심 기능 설명</vt:lpstr>
      <vt:lpstr>Ⅲ. 핵심 기능 설명</vt:lpstr>
      <vt:lpstr>Ⅲ. 핵심 기능 설명</vt:lpstr>
      <vt:lpstr>Ⅲ. 핵심 기능 설명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김민성</cp:lastModifiedBy>
  <cp:revision>7</cp:revision>
  <dcterms:modified xsi:type="dcterms:W3CDTF">2022-06-20T01:57:41Z</dcterms:modified>
</cp:coreProperties>
</file>